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0000" rtl="0" algn="just">
              <a:lnSpc>
                <a:spcPct val="115000"/>
              </a:lnSpc>
              <a:spcBef>
                <a:spcPts val="1200"/>
              </a:spcBef>
              <a:spcAft>
                <a:spcPts val="1200"/>
              </a:spcAft>
              <a:buClr>
                <a:schemeClr val="dk1"/>
              </a:buClr>
              <a:buSzPts val="1100"/>
              <a:buFont typeface="Arial"/>
              <a:buNone/>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1000"/>
              </a:spcAft>
              <a:buClr>
                <a:schemeClr val="dk1"/>
              </a:buClr>
              <a:buSzPts val="1100"/>
              <a:buNone/>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200"/>
              </a:spcAft>
              <a:buClr>
                <a:schemeClr val="dk1"/>
              </a:buClr>
              <a:buSzPts val="1100"/>
              <a:buFont typeface="Arial"/>
              <a:buNone/>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pPr>
            <a: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pPr>
            <a: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sz="2100">
                <a:solidFill>
                  <a:srgbClr val="FF5E00"/>
                </a:solidFill>
                <a:latin typeface="Delicious Handrawn"/>
                <a:ea typeface="Delicious Handrawn"/>
                <a:cs typeface="Delicious Handrawn"/>
                <a:sym typeface="Delicious Handrawn"/>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Pr>
              <a:t>que se pueden llevar a cabo en el hogar con </a:t>
            </a:r>
            <a:r>
              <a:rPr sz="2000">
                <a:solidFill>
                  <a:srgbClr val="DC127D"/>
                </a:solidFill>
                <a:latin typeface="Delicious Handrawn"/>
                <a:ea typeface="Delicious Handrawn"/>
                <a:cs typeface="Delicious Handrawn"/>
                <a:sym typeface="Delicious Handrawn"/>
              </a:rPr>
              <a:t>5 minutos al día</a:t>
            </a:r>
            <a:r>
              <a:rPr sz="1200">
                <a:solidFill>
                  <a:srgbClr val="053C5E"/>
                </a:solidFill>
                <a:latin typeface="Calibri"/>
                <a:ea typeface="Calibri"/>
                <a:cs typeface="Calibri"/>
                <a:sym typeface="Calibri"/>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sz="1600">
                <a:solidFill>
                  <a:schemeClr val="lt1"/>
                </a:solidFill>
              </a:defRPr>
            </a:pPr>
            <a: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pPr>
            <a: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pPr>
            <a: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defRPr sz="1200">
                <a:solidFill>
                  <a:srgbClr val="100F0D"/>
                </a:solidFill>
              </a:defRPr>
            </a:pPr>
            <a: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pPr>
            <a: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000"/>
            </a:pPr>
            <a: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pPr>
            <a: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pPr>
            <a: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pPr>
            <a: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pPr>
            <a:r>
              <a:rPr>
                <a:latin typeface="Arial"/>
                <a:ea typeface="Arial"/>
                <a:cs typeface="Arial"/>
                <a:sym typeface="Arial"/>
              </a:rPr>
              <a:t>There will be </a:t>
            </a:r>
            <a:r>
              <a:t>five</a:t>
            </a:r>
            <a:r>
              <a:rPr>
                <a:latin typeface="Arial"/>
                <a:ea typeface="Arial"/>
                <a:cs typeface="Arial"/>
                <a:sym typeface="Aria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Week 1:</a:t>
            </a:r>
            <a:r>
              <a:rPr sz="1700">
                <a:solidFill>
                  <a:schemeClr val="dk1"/>
                </a:solidFill>
                <a:latin typeface="Delicious Handrawn"/>
                <a:ea typeface="Delicious Handrawn"/>
                <a:cs typeface="Delicious Handrawn"/>
                <a:sym typeface="Delicious Handrawn"/>
              </a:rPr>
              <a:t> </a:t>
            </a:r>
            <a:r>
              <a:rPr sz="1200">
                <a:solidFill>
                  <a:schemeClr val="dk1"/>
                </a:solidFil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2:</a:t>
            </a:r>
            <a:r>
              <a:rPr sz="1700">
                <a:solidFill>
                  <a:schemeClr val="dk1"/>
                </a:solidFill>
                <a:latin typeface="Delicious Handrawn"/>
                <a:ea typeface="Delicious Handrawn"/>
                <a:cs typeface="Delicious Handrawn"/>
                <a:sym typeface="Delicious Handrawn"/>
              </a:rPr>
              <a:t> </a:t>
            </a:r>
            <a:r>
              <a:rPr sz="1200">
                <a:solidFill>
                  <a:schemeClr val="dk1"/>
                </a:solidFil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3:</a:t>
            </a:r>
            <a:r>
              <a:rPr sz="1700">
                <a:solidFill>
                  <a:schemeClr val="dk1"/>
                </a:solidFill>
                <a:latin typeface="Delicious Handrawn"/>
                <a:ea typeface="Delicious Handrawn"/>
                <a:cs typeface="Delicious Handrawn"/>
                <a:sym typeface="Delicious Handrawn"/>
              </a:rPr>
              <a:t> </a:t>
            </a:r>
            <a:r>
              <a:rPr sz="1200">
                <a:solidFill>
                  <a:schemeClr val="dk1"/>
                </a:solidFil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sz="1700">
                <a:solidFill>
                  <a:srgbClr val="00969B"/>
                </a:solidFill>
                <a:latin typeface="Delicious Handrawn"/>
                <a:ea typeface="Delicious Handrawn"/>
                <a:cs typeface="Delicious Handrawn"/>
                <a:sym typeface="Delicious Handrawn"/>
              </a:rPr>
              <a:t>Week 4:</a:t>
            </a:r>
            <a:r>
              <a:rPr sz="1700">
                <a:solidFill>
                  <a:schemeClr val="dk1"/>
                </a:solidFill>
                <a:latin typeface="Delicious Handrawn"/>
                <a:ea typeface="Delicious Handrawn"/>
                <a:cs typeface="Delicious Handrawn"/>
                <a:sym typeface="Delicious Handrawn"/>
              </a:rPr>
              <a:t> </a:t>
            </a:r>
            <a:r>
              <a:rPr sz="1200">
                <a:solidFill>
                  <a:schemeClr val="dk1"/>
                </a:solidFil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pPr>
            <a: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pPr>
            <a:r>
              <a:rPr>
                <a:latin typeface="Arial"/>
                <a:ea typeface="Arial"/>
                <a:cs typeface="Arial"/>
                <a:sym typeface="Arial"/>
              </a:rPr>
              <a:t>Getting started in </a:t>
            </a:r>
            <a: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pPr>
            <a: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pPr>
            <a: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pPr>
            <a: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pPr>
            <a: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pPr>
            <a: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pPr>
            <a: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defRPr sz="1700">
                <a:solidFill>
                  <a:srgbClr val="123D5D"/>
                </a:solidFill>
              </a:defRPr>
            </a:pPr>
            <a: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5500"/>
            </a:pPr>
            <a: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pPr>
            <a: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Simolola</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pPr>
            <a: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pPr>
            <a: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Bidio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Mafoko</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pPr>
            <a: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1300"/>
            </a:pPr>
            <a: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pPr>
            <a:r>
              <a:rPr sz="1400">
                <a:latin typeface="Arial"/>
                <a:ea typeface="Arial"/>
                <a:cs typeface="Arial"/>
                <a:sym typeface="Arial"/>
              </a:rPr>
              <a:t>Throughout </a:t>
            </a:r>
            <a:r>
              <a:t>Crianza con Conciencia+</a:t>
            </a:r>
            <a:r>
              <a:rPr sz="1400">
                <a:latin typeface="Arial"/>
                <a:ea typeface="Arial"/>
                <a:cs typeface="Arial"/>
                <a:sym typeface="Aria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I will make sure everyone follows the </a:t>
            </a:r>
            <a:r>
              <a:t>g</a:t>
            </a:r>
            <a:r>
              <a:rPr sz="1400">
                <a:latin typeface="Arial"/>
                <a:ea typeface="Arial"/>
                <a:cs typeface="Arial"/>
                <a:sym typeface="Arial"/>
              </a:rPr>
              <a:t>round </a:t>
            </a:r>
            <a:r>
              <a:t>r</a:t>
            </a:r>
            <a:r>
              <a:rPr sz="1400">
                <a:latin typeface="Arial"/>
                <a:ea typeface="Arial"/>
                <a:cs typeface="Arial"/>
                <a:sym typeface="Aria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pPr>
            <a: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pPr>
            <a: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The use of the </a:t>
            </a:r>
            <a: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pPr>
            <a:r>
              <a:rPr>
                <a:latin typeface="Arial"/>
                <a:ea typeface="Arial"/>
                <a:cs typeface="Arial"/>
                <a:sym typeface="Arial"/>
              </a:rPr>
              <a:t>How to participate in the WhatsApp Support </a:t>
            </a:r>
            <a: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pPr>
            <a: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pPr>
            <a: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pPr>
            <a:r>
              <a:t>For parents, like YOU, with girls, boys and adolescents (NNA) from </a:t>
            </a:r>
            <a:r>
              <a:rPr u="sng"/>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pPr>
            <a: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pPr>
            <a: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SzPts val="4500"/>
              <a:buNone/>
            </a:pPr>
            <a:r>
              <a:t>Share in one word how you feel after the session!</a:t>
            </a:r>
          </a:p>
          <a:p>
            <a:pPr indent="0" lvl="0" marL="0" rtl="0" algn="l">
              <a:lnSpc>
                <a:spcPct val="90000"/>
              </a:lnSpc>
              <a:spcBef>
                <a:spcPts val="0"/>
              </a:spcBef>
              <a:spcAft>
                <a:spcPts val="0"/>
              </a:spcAft>
              <a:buSzPts val="4500"/>
              <a:buNone/>
            </a:pPr>
          </a:p>
          <a:p>
            <a:pPr indent="0" lvl="0" marL="0" rtl="0" algn="l">
              <a:lnSpc>
                <a:spcPct val="90000"/>
              </a:lnSpc>
              <a:spcBef>
                <a:spcPts val="0"/>
              </a:spcBef>
              <a:spcAft>
                <a:spcPts val="0"/>
              </a:spcAft>
              <a:buClr>
                <a:schemeClr val="lt1"/>
              </a:buClr>
              <a:buSzPts val="4500"/>
              <a:buFont typeface="Delicious Handrawn"/>
              <a:buNone/>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SzPts val="4100"/>
              <a:buNone/>
            </a:pPr>
            <a:r>
              <a:t>Thank you for your commitment</a:t>
            </a:r>
          </a:p>
          <a:p>
            <a:pPr indent="0" lvl="0" marL="0" rtl="0" algn="ctr">
              <a:lnSpc>
                <a:spcPct val="90000"/>
              </a:lnSpc>
              <a:spcBef>
                <a:spcPts val="0"/>
              </a:spcBef>
              <a:spcAft>
                <a:spcPts val="0"/>
              </a:spcAft>
              <a:buSzPts val="4100"/>
              <a:buNone/>
            </a:pPr>
          </a:p>
          <a:p>
            <a:pPr indent="0" lvl="0" marL="0" rtl="0" algn="ctr">
              <a:lnSpc>
                <a:spcPct val="90000"/>
              </a:lnSpc>
              <a:spcBef>
                <a:spcPts val="0"/>
              </a:spcBef>
              <a:spcAft>
                <a:spcPts val="0"/>
              </a:spcAft>
              <a:buSzPts val="4100"/>
              <a:buNone/>
            </a:pPr>
            <a:r>
              <a:t>Any questions?</a:t>
            </a:r>
          </a:p>
          <a:p>
            <a:pPr indent="0" lvl="0" marL="0" rtl="0" algn="ctr">
              <a:lnSpc>
                <a:spcPct val="90000"/>
              </a:lnSpc>
              <a:spcBef>
                <a:spcPts val="0"/>
              </a:spcBef>
              <a:spcAft>
                <a:spcPts val="0"/>
              </a:spcAft>
              <a:buClr>
                <a:schemeClr val="lt1"/>
              </a:buClr>
              <a:buSzPts val="4100"/>
              <a:buFont typeface="Delicious Handrawn"/>
              <a:buNone/>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100"/>
              <a:buFont typeface="Delicious Handrawn"/>
              <a:buNone/>
            </a:pPr>
            <a: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pPr>
            <a: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pPr>
            <a: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3300"/>
              <a:buFont typeface="Delicious Handrawn"/>
              <a:buNone/>
            </a:pPr>
            <a:r>
              <a:t>What is the objective of</a:t>
            </a: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p>
          <a:p>
            <a:pPr indent="0" lvl="0" marL="0" rtl="0" algn="l">
              <a:lnSpc>
                <a:spcPct val="90000"/>
              </a:lnSpc>
              <a:spcBef>
                <a:spcPts val="0"/>
              </a:spcBef>
              <a:spcAft>
                <a:spcPts val="0"/>
              </a:spcAft>
              <a:buClr>
                <a:schemeClr val="lt1"/>
              </a:buClr>
              <a:buSzPts val="3300"/>
              <a:buFont typeface="Delicious Handrawn"/>
              <a:buNone/>
            </a:pPr>
            <a: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pPr>
            <a: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pPr>
            <a: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pPr>
            <a: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Develop a strong bond with them</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Promote and ensure their human rights</a:t>
            </a:r>
            <a:endParaRPr sz="1700">
              <a:solidFill>
                <a:srgbClr val="0B4060"/>
              </a:solidFill>
            </a:endParaRPr>
          </a:p>
          <a:p>
            <a:pPr indent="0" lvl="0" marL="0" rtl="0" algn="l">
              <a:spcBef>
                <a:spcPts val="0"/>
              </a:spcBef>
              <a:spcAft>
                <a:spcPts val="0"/>
              </a:spcAft>
              <a:buNone/>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700">
                <a:solidFill>
                  <a:srgbClr val="0B4060"/>
                </a:solidFill>
              </a:defRPr>
            </a:pPr>
            <a: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sz="1700">
                <a:solidFill>
                  <a:srgbClr val="0B4060"/>
                </a:solidFill>
              </a:defRPr>
            </a:pPr>
            <a:r>
              <a:t>Better support their growth and development</a:t>
            </a:r>
            <a:endParaRPr sz="1700">
              <a:solidFill>
                <a:srgbClr val="0B4060"/>
              </a:solidFill>
            </a:endParaRPr>
          </a:p>
          <a:p>
            <a:pPr indent="0" lvl="0" marL="0" rtl="0" algn="l">
              <a:spcBef>
                <a:spcPts val="0"/>
              </a:spcBef>
              <a:spcAft>
                <a:spcPts val="0"/>
              </a:spcAft>
              <a:buNone/>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pPr>
            <a: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pPr>
            <a: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